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1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5" r:id="rId8"/>
    <p:sldId id="266" r:id="rId9"/>
    <p:sldId id="284" r:id="rId10"/>
    <p:sldId id="285" r:id="rId11"/>
    <p:sldId id="287" r:id="rId12"/>
    <p:sldId id="267" r:id="rId13"/>
    <p:sldId id="268" r:id="rId14"/>
    <p:sldId id="269" r:id="rId15"/>
    <p:sldId id="270" r:id="rId16"/>
    <p:sldId id="271" r:id="rId17"/>
    <p:sldId id="273" r:id="rId18"/>
    <p:sldId id="275" r:id="rId19"/>
    <p:sldId id="290" r:id="rId20"/>
    <p:sldId id="277" r:id="rId21"/>
    <p:sldId id="279" r:id="rId22"/>
    <p:sldId id="280" r:id="rId23"/>
    <p:sldId id="278" r:id="rId24"/>
    <p:sldId id="281" r:id="rId25"/>
    <p:sldId id="282" r:id="rId26"/>
    <p:sldId id="289" r:id="rId27"/>
    <p:sldId id="288" r:id="rId28"/>
    <p:sldId id="283" r:id="rId2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7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642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26/06/2019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5470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26/06/2019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7055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26/06/2019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5020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26/06/2019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013579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26/06/2019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9374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26/06/2019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49287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26/06/2019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2075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26/06/2019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33980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C6528FA-D932-436C-9118-ED8C2BE23AB2}" type="datetimeFigureOut">
              <a:rPr lang="es-ES" smtClean="0"/>
              <a:t>26/06/2019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021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26/06/2019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9306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26/06/2019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7046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26/06/2019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6350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26/06/2019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2710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26/06/2019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2111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26/06/2019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3655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26/06/2019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8667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26/06/2019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58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528FA-D932-436C-9118-ED8C2BE23AB2}" type="datetimeFigureOut">
              <a:rPr lang="es-ES" smtClean="0"/>
              <a:t>26/06/2019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49200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05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  <p:sldLayoutId id="2147483912" r:id="rId11"/>
    <p:sldLayoutId id="2147483913" r:id="rId12"/>
    <p:sldLayoutId id="2147483914" r:id="rId13"/>
    <p:sldLayoutId id="2147483915" r:id="rId14"/>
    <p:sldLayoutId id="2147483916" r:id="rId15"/>
    <p:sldLayoutId id="2147483917" r:id="rId16"/>
    <p:sldLayoutId id="214748391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741551" y="2458353"/>
            <a:ext cx="7237028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Haciendo Data Science a League of Legends</a:t>
            </a:r>
            <a:endParaRPr lang="es-E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9366250" y="3229573"/>
            <a:ext cx="282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Jorge de Andrés González</a:t>
            </a:r>
            <a:endParaRPr lang="es-ES" dirty="0"/>
          </a:p>
        </p:txBody>
      </p:sp>
      <p:pic>
        <p:nvPicPr>
          <p:cNvPr id="1026" name="Picture 2" descr="https://images-ext-1.discordapp.net/external/waRbigDRuIUBzc6N8u_lcZL6BnYTAD4pSSqzoZDFjnc/https/www.upsa.es/img/escudo_mobil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116"/>
          <a:stretch/>
        </p:blipFill>
        <p:spPr bwMode="auto">
          <a:xfrm>
            <a:off x="2545605" y="4318787"/>
            <a:ext cx="1343502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 result for telefÃ³nica i+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7" b="8047"/>
          <a:stretch/>
        </p:blipFill>
        <p:spPr bwMode="auto">
          <a:xfrm>
            <a:off x="4360065" y="4429027"/>
            <a:ext cx="2476500" cy="150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41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1438"/>
            <a:ext cx="6136434" cy="242222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78255" y="375510"/>
            <a:ext cx="10018713" cy="1752599"/>
          </a:xfrm>
        </p:spPr>
        <p:txBody>
          <a:bodyPr/>
          <a:lstStyle/>
          <a:p>
            <a:r>
              <a:rPr lang="es-ES" b="1" dirty="0" smtClean="0"/>
              <a:t>Exploración en este Proyecto</a:t>
            </a:r>
            <a:endParaRPr lang="es-ES" b="1" dirty="0"/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694410" y="2291850"/>
            <a:ext cx="10018713" cy="827099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Algunos resultados obtenidos son…</a:t>
            </a:r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1772968" y="2913358"/>
            <a:ext cx="272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Dragones &amp; </a:t>
            </a:r>
            <a:r>
              <a:rPr lang="es-ES" b="1" dirty="0" err="1" smtClean="0"/>
              <a:t>Winrate</a:t>
            </a:r>
            <a:r>
              <a:rPr lang="es-ES" b="1" dirty="0" smtClean="0"/>
              <a:t> T1</a:t>
            </a:r>
            <a:endParaRPr lang="es-ES" b="1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564" y="3361438"/>
            <a:ext cx="6136435" cy="2422226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8146951" y="2994571"/>
            <a:ext cx="278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Dragones &amp; </a:t>
            </a:r>
            <a:r>
              <a:rPr lang="es-ES" b="1" dirty="0" err="1" smtClean="0"/>
              <a:t>Winrate</a:t>
            </a:r>
            <a:r>
              <a:rPr lang="es-ES" b="1" dirty="0" smtClean="0"/>
              <a:t> T2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85600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75474" y="437280"/>
            <a:ext cx="10018713" cy="1752599"/>
          </a:xfrm>
        </p:spPr>
        <p:txBody>
          <a:bodyPr/>
          <a:lstStyle/>
          <a:p>
            <a:r>
              <a:rPr lang="es-ES" b="1" dirty="0" smtClean="0"/>
              <a:t>Exploración en este Proyecto</a:t>
            </a:r>
            <a:endParaRPr lang="es-ES" b="1" dirty="0"/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512742" y="2084694"/>
            <a:ext cx="10018713" cy="827099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Algunos resultados obtenidos son…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4" t="11630" r="9860" b="8791"/>
          <a:stretch/>
        </p:blipFill>
        <p:spPr>
          <a:xfrm>
            <a:off x="918469" y="3072365"/>
            <a:ext cx="7083188" cy="2845559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3211970" y="2727127"/>
            <a:ext cx="25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Curvas de </a:t>
            </a:r>
            <a:r>
              <a:rPr lang="es-ES" b="1" dirty="0" err="1" smtClean="0"/>
              <a:t>Andrews</a:t>
            </a:r>
            <a:endParaRPr lang="es-ES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923" y="2853594"/>
            <a:ext cx="3235492" cy="3224902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9029079" y="6139316"/>
            <a:ext cx="25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Caras de </a:t>
            </a:r>
            <a:r>
              <a:rPr lang="es-ES" b="1" dirty="0" err="1" smtClean="0"/>
              <a:t>Chernoff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96799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59761" y="508420"/>
            <a:ext cx="10018713" cy="1752599"/>
          </a:xfrm>
        </p:spPr>
        <p:txBody>
          <a:bodyPr/>
          <a:lstStyle/>
          <a:p>
            <a:r>
              <a:rPr lang="es-ES" b="1" dirty="0" smtClean="0"/>
              <a:t>Machine Learning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93313" y="2215349"/>
            <a:ext cx="10018713" cy="1553775"/>
          </a:xfrm>
        </p:spPr>
        <p:txBody>
          <a:bodyPr/>
          <a:lstStyle/>
          <a:p>
            <a:r>
              <a:rPr lang="es-ES" dirty="0" smtClean="0"/>
              <a:t>Tarea </a:t>
            </a:r>
            <a:r>
              <a:rPr lang="es-ES" dirty="0"/>
              <a:t>de asignar un objeto o un conjunto de ellos a una categoría, normalmente predefinida </a:t>
            </a:r>
            <a:r>
              <a:rPr lang="es-ES" dirty="0" smtClean="0"/>
              <a:t>anteriormente, o de asignar un valor continuo.</a:t>
            </a:r>
            <a:endParaRPr lang="es-ES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1593312" y="4430450"/>
            <a:ext cx="10018713" cy="1147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</a:t>
            </a:r>
            <a:r>
              <a:rPr lang="es-ES" dirty="0" smtClean="0"/>
              <a:t>lasificación </a:t>
            </a:r>
            <a:r>
              <a:rPr lang="es-ES" dirty="0"/>
              <a:t>de correos para la detección de </a:t>
            </a:r>
            <a:r>
              <a:rPr lang="es-ES" dirty="0" err="1"/>
              <a:t>spam</a:t>
            </a:r>
            <a:r>
              <a:rPr lang="es-ES" dirty="0"/>
              <a:t> o la clasificación de tumores a partir de </a:t>
            </a:r>
            <a:r>
              <a:rPr lang="es-ES" dirty="0" smtClean="0"/>
              <a:t>imágenes, predicción del tiempo… entre muchos otros ejemplos</a:t>
            </a:r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593312" y="5498512"/>
            <a:ext cx="10018713" cy="1089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Numerosos problemas, pero solucionables</a:t>
            </a:r>
            <a:endParaRPr lang="es-E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1593312" y="3283411"/>
            <a:ext cx="10018713" cy="1147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Clasificación </a:t>
            </a:r>
            <a:r>
              <a:rPr lang="es-ES" u="sng" dirty="0" smtClean="0"/>
              <a:t>NO</a:t>
            </a:r>
            <a:r>
              <a:rPr lang="es-ES" dirty="0" smtClean="0"/>
              <a:t> es regresión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447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81531" y="392219"/>
            <a:ext cx="10018713" cy="1752599"/>
          </a:xfrm>
        </p:spPr>
        <p:txBody>
          <a:bodyPr/>
          <a:lstStyle/>
          <a:p>
            <a:r>
              <a:rPr lang="es-ES" b="1" dirty="0" smtClean="0"/>
              <a:t>Problemas en ML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78748" y="3073208"/>
            <a:ext cx="4583430" cy="632398"/>
          </a:xfrm>
        </p:spPr>
        <p:txBody>
          <a:bodyPr>
            <a:normAutofit/>
          </a:bodyPr>
          <a:lstStyle/>
          <a:p>
            <a:r>
              <a:rPr lang="es-ES" dirty="0" smtClean="0"/>
              <a:t>Presencia de ruido (outliers)</a:t>
            </a:r>
          </a:p>
          <a:p>
            <a:pPr marL="0" indent="0">
              <a:buNone/>
            </a:pPr>
            <a:endParaRPr lang="es-ES" dirty="0" smtClean="0"/>
          </a:p>
        </p:txBody>
      </p:sp>
      <p:pic>
        <p:nvPicPr>
          <p:cNvPr id="3074" name="Picture 2" descr="Image result for noisy dat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9" r="875" b="6318"/>
          <a:stretch/>
        </p:blipFill>
        <p:spPr bwMode="auto">
          <a:xfrm>
            <a:off x="7910846" y="2184156"/>
            <a:ext cx="4129939" cy="22012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cross validati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846" y="4485521"/>
            <a:ext cx="4129939" cy="22655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contenido 2"/>
          <p:cNvSpPr txBox="1">
            <a:spLocks/>
          </p:cNvSpPr>
          <p:nvPr/>
        </p:nvSpPr>
        <p:spPr>
          <a:xfrm>
            <a:off x="491603" y="5515305"/>
            <a:ext cx="3699990" cy="632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s-ES" dirty="0"/>
              <a:t>Overfitting / </a:t>
            </a:r>
            <a:r>
              <a:rPr lang="es-ES" dirty="0" smtClean="0"/>
              <a:t>Underfitting</a:t>
            </a:r>
            <a:endParaRPr lang="es-ES" dirty="0"/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878748" y="3968552"/>
            <a:ext cx="4583430" cy="16497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Falta de muestras representativas</a:t>
            </a:r>
          </a:p>
          <a:p>
            <a:pPr lvl="1"/>
            <a:r>
              <a:rPr lang="es-ES" dirty="0" err="1" smtClean="0"/>
              <a:t>Oversampling</a:t>
            </a:r>
            <a:endParaRPr lang="es-ES" dirty="0" smtClean="0"/>
          </a:p>
          <a:p>
            <a:pPr lvl="1"/>
            <a:r>
              <a:rPr lang="es-ES" dirty="0" smtClean="0"/>
              <a:t>Cross-Validation</a:t>
            </a:r>
          </a:p>
          <a:p>
            <a:pPr marL="0" indent="0">
              <a:buFont typeface="Arial"/>
              <a:buNone/>
            </a:pP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47810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71518" y="525781"/>
            <a:ext cx="8183174" cy="1752599"/>
          </a:xfrm>
        </p:spPr>
        <p:txBody>
          <a:bodyPr/>
          <a:lstStyle/>
          <a:p>
            <a:r>
              <a:rPr lang="es-ES" b="1" dirty="0" smtClean="0"/>
              <a:t>Algoritmos de Machine Learning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59504" y="2278380"/>
            <a:ext cx="2308288" cy="772598"/>
          </a:xfrm>
        </p:spPr>
        <p:txBody>
          <a:bodyPr/>
          <a:lstStyle/>
          <a:p>
            <a:r>
              <a:rPr lang="es-ES" dirty="0" smtClean="0"/>
              <a:t>Supervisados</a:t>
            </a:r>
            <a:endParaRPr lang="es-ES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2559504" y="3374531"/>
            <a:ext cx="2694104" cy="772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No Supervisados</a:t>
            </a:r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2559504" y="4470683"/>
            <a:ext cx="3768874" cy="772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Aprendizaje por Refuerzo</a:t>
            </a:r>
            <a:endParaRPr lang="es-E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2559504" y="5670433"/>
            <a:ext cx="2896622" cy="772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Redes Neuronales  Deep Learning</a:t>
            </a: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592" y="3010663"/>
            <a:ext cx="3273068" cy="327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98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96423" y="417839"/>
            <a:ext cx="10018713" cy="1752599"/>
          </a:xfrm>
        </p:spPr>
        <p:txBody>
          <a:bodyPr/>
          <a:lstStyle/>
          <a:p>
            <a:r>
              <a:rPr lang="es-ES" b="1" dirty="0" smtClean="0"/>
              <a:t>Algoritmos Supervisados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7686" y="2170439"/>
            <a:ext cx="10018713" cy="833154"/>
          </a:xfrm>
        </p:spPr>
        <p:txBody>
          <a:bodyPr/>
          <a:lstStyle/>
          <a:p>
            <a:r>
              <a:rPr lang="es-ES" dirty="0" smtClean="0"/>
              <a:t>Datos previamente etiquetados</a:t>
            </a:r>
            <a:endParaRPr lang="es-ES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327686" y="2613761"/>
            <a:ext cx="2789613" cy="833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Train / Test</a:t>
            </a:r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799160" y="3890238"/>
            <a:ext cx="5098158" cy="2149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KNN</a:t>
            </a:r>
          </a:p>
          <a:p>
            <a:r>
              <a:rPr lang="es-ES" dirty="0" smtClean="0"/>
              <a:t>SVM</a:t>
            </a:r>
          </a:p>
          <a:p>
            <a:r>
              <a:rPr lang="es-ES" dirty="0" smtClean="0"/>
              <a:t>Regresión Linear</a:t>
            </a:r>
          </a:p>
          <a:p>
            <a:r>
              <a:rPr lang="es-ES" dirty="0" smtClean="0"/>
              <a:t>Árboles de decisión (Random </a:t>
            </a:r>
            <a:r>
              <a:rPr lang="es-ES" dirty="0" err="1" smtClean="0"/>
              <a:t>Forest</a:t>
            </a:r>
            <a:r>
              <a:rPr lang="es-ES" dirty="0" smtClean="0"/>
              <a:t>)</a:t>
            </a:r>
          </a:p>
          <a:p>
            <a:r>
              <a:rPr lang="es-ES" dirty="0" smtClean="0"/>
              <a:t>Algoritmos de </a:t>
            </a:r>
            <a:r>
              <a:rPr lang="es-ES" dirty="0" err="1" smtClean="0"/>
              <a:t>Boosting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916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14096" y="480919"/>
            <a:ext cx="10018713" cy="1752599"/>
          </a:xfrm>
        </p:spPr>
        <p:txBody>
          <a:bodyPr/>
          <a:lstStyle/>
          <a:p>
            <a:r>
              <a:rPr lang="es-ES" b="1" dirty="0" smtClean="0"/>
              <a:t>KNN</a:t>
            </a:r>
            <a:endParaRPr lang="es-ES" b="1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1181529" y="2233518"/>
            <a:ext cx="3734292" cy="833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K Vecinos más cercanos</a:t>
            </a:r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181529" y="2967259"/>
            <a:ext cx="3734292" cy="833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Comparación y decisión</a:t>
            </a:r>
            <a:endParaRPr lang="es-E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1181529" y="4117577"/>
            <a:ext cx="3734292" cy="833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Toma decisiones locales</a:t>
            </a:r>
            <a:endParaRPr lang="es-ES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1181528" y="4950731"/>
            <a:ext cx="4855933" cy="833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Pre – Procesamiento Fundamental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872" y="2570285"/>
            <a:ext cx="5499258" cy="309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65651" y="388568"/>
            <a:ext cx="10018713" cy="1752599"/>
          </a:xfrm>
        </p:spPr>
        <p:txBody>
          <a:bodyPr/>
          <a:lstStyle/>
          <a:p>
            <a:r>
              <a:rPr lang="es-ES" b="1" dirty="0" smtClean="0"/>
              <a:t>SVM</a:t>
            </a:r>
            <a:endParaRPr lang="es-ES" b="1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1060416" y="3208473"/>
            <a:ext cx="4977045" cy="1254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Hiperplanos de Soporte</a:t>
            </a:r>
          </a:p>
          <a:p>
            <a:r>
              <a:rPr lang="es-ES" dirty="0" smtClean="0"/>
              <a:t>Vectores </a:t>
            </a:r>
            <a:r>
              <a:rPr lang="es-ES" dirty="0"/>
              <a:t>Frontera</a:t>
            </a:r>
          </a:p>
          <a:p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007" y="2567332"/>
            <a:ext cx="5102433" cy="3791833"/>
          </a:xfrm>
          <a:prstGeom prst="rect">
            <a:avLst/>
          </a:prstGeom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1060416" y="4463249"/>
            <a:ext cx="3734292" cy="96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SVM Lineal</a:t>
            </a:r>
          </a:p>
          <a:p>
            <a:r>
              <a:rPr lang="es-ES" dirty="0" smtClean="0"/>
              <a:t>SVM No Lineal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0259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11973" y="417838"/>
            <a:ext cx="10018713" cy="1752599"/>
          </a:xfrm>
        </p:spPr>
        <p:txBody>
          <a:bodyPr/>
          <a:lstStyle/>
          <a:p>
            <a:r>
              <a:rPr lang="es-ES" b="1" dirty="0" smtClean="0"/>
              <a:t>Árboles de Decisión (Random </a:t>
            </a:r>
            <a:r>
              <a:rPr lang="es-ES" b="1" dirty="0" err="1" smtClean="0"/>
              <a:t>Forest</a:t>
            </a:r>
            <a:r>
              <a:rPr lang="es-ES" b="1" dirty="0" smtClean="0"/>
              <a:t>)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45524" y="3236229"/>
            <a:ext cx="4722710" cy="3124201"/>
          </a:xfrm>
        </p:spPr>
        <p:txBody>
          <a:bodyPr/>
          <a:lstStyle/>
          <a:p>
            <a:r>
              <a:rPr lang="es-ES" dirty="0" smtClean="0"/>
              <a:t>Desarrollo de caminos</a:t>
            </a:r>
          </a:p>
          <a:p>
            <a:r>
              <a:rPr lang="es-ES" dirty="0" smtClean="0"/>
              <a:t>Raíz -&gt; Intermedios -&gt; Hojas</a:t>
            </a:r>
          </a:p>
          <a:p>
            <a:r>
              <a:rPr lang="es-ES" dirty="0" smtClean="0"/>
              <a:t>¡Overfitting!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034" y="2685166"/>
            <a:ext cx="4235864" cy="34734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461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54034" y="355980"/>
            <a:ext cx="10018713" cy="1752599"/>
          </a:xfrm>
        </p:spPr>
        <p:txBody>
          <a:bodyPr/>
          <a:lstStyle/>
          <a:p>
            <a:r>
              <a:rPr lang="es-ES" b="1" dirty="0" smtClean="0"/>
              <a:t>Algoritmos de </a:t>
            </a:r>
            <a:r>
              <a:rPr lang="es-ES" b="1" dirty="0" err="1" smtClean="0"/>
              <a:t>Boosting</a:t>
            </a:r>
            <a:endParaRPr lang="es-ES" b="1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1127029" y="3000060"/>
            <a:ext cx="4722710" cy="3124201"/>
          </a:xfrm>
        </p:spPr>
        <p:txBody>
          <a:bodyPr/>
          <a:lstStyle/>
          <a:p>
            <a:r>
              <a:rPr lang="es-ES" dirty="0" smtClean="0"/>
              <a:t>Conjunto de “</a:t>
            </a:r>
            <a:r>
              <a:rPr lang="es-ES" dirty="0" err="1" smtClean="0"/>
              <a:t>weak</a:t>
            </a:r>
            <a:r>
              <a:rPr lang="es-ES" dirty="0" smtClean="0"/>
              <a:t> </a:t>
            </a:r>
            <a:r>
              <a:rPr lang="es-ES" dirty="0" err="1" smtClean="0"/>
              <a:t>learners</a:t>
            </a:r>
            <a:r>
              <a:rPr lang="es-ES" dirty="0" smtClean="0"/>
              <a:t>”</a:t>
            </a:r>
          </a:p>
          <a:p>
            <a:r>
              <a:rPr lang="es-ES" dirty="0" smtClean="0"/>
              <a:t>Normalmente aplicados a </a:t>
            </a:r>
            <a:r>
              <a:rPr lang="es-ES" dirty="0" err="1" smtClean="0"/>
              <a:t>tree</a:t>
            </a:r>
            <a:endParaRPr lang="es-ES" dirty="0" smtClean="0"/>
          </a:p>
          <a:p>
            <a:r>
              <a:rPr lang="es-ES" dirty="0" smtClean="0"/>
              <a:t>Más comunes:</a:t>
            </a:r>
          </a:p>
          <a:p>
            <a:pPr lvl="1"/>
            <a:r>
              <a:rPr lang="es-ES" dirty="0" err="1" smtClean="0"/>
              <a:t>Adaboost</a:t>
            </a:r>
            <a:r>
              <a:rPr lang="es-ES" dirty="0" smtClean="0"/>
              <a:t> (binaria)</a:t>
            </a:r>
          </a:p>
          <a:p>
            <a:pPr lvl="1"/>
            <a:r>
              <a:rPr lang="es-ES" dirty="0" err="1" smtClean="0"/>
              <a:t>Gradient</a:t>
            </a:r>
            <a:r>
              <a:rPr lang="es-ES" dirty="0" smtClean="0"/>
              <a:t> </a:t>
            </a:r>
            <a:r>
              <a:rPr lang="es-ES" dirty="0" err="1" smtClean="0"/>
              <a:t>Boost</a:t>
            </a:r>
            <a:endParaRPr lang="es-ES" dirty="0"/>
          </a:p>
        </p:txBody>
      </p:sp>
      <p:pic>
        <p:nvPicPr>
          <p:cNvPr id="6146" name="Picture 2" descr="Image result for boosting algorithm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392" y="2599085"/>
            <a:ext cx="3473355" cy="347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56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59920" y="436005"/>
            <a:ext cx="10018713" cy="1752599"/>
          </a:xfrm>
        </p:spPr>
        <p:txBody>
          <a:bodyPr/>
          <a:lstStyle/>
          <a:p>
            <a:r>
              <a:rPr lang="es-ES" b="1" dirty="0" smtClean="0"/>
              <a:t>League of Legends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04" y="2076959"/>
            <a:ext cx="10018713" cy="647701"/>
          </a:xfrm>
        </p:spPr>
        <p:txBody>
          <a:bodyPr/>
          <a:lstStyle/>
          <a:p>
            <a:r>
              <a:rPr lang="es-ES" dirty="0" smtClean="0"/>
              <a:t>En este trabajo: Business </a:t>
            </a:r>
            <a:r>
              <a:rPr lang="es-ES" dirty="0" err="1" smtClean="0"/>
              <a:t>Understanding</a:t>
            </a:r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1484303" y="3682202"/>
            <a:ext cx="10018713" cy="14035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Objetivos Intermedios</a:t>
            </a:r>
          </a:p>
          <a:p>
            <a:pPr lvl="1"/>
            <a:r>
              <a:rPr lang="es-ES" dirty="0" smtClean="0"/>
              <a:t>Torres</a:t>
            </a:r>
          </a:p>
          <a:p>
            <a:pPr lvl="1"/>
            <a:r>
              <a:rPr lang="es-ES" dirty="0" smtClean="0"/>
              <a:t>Inhibidores</a:t>
            </a:r>
          </a:p>
          <a:p>
            <a:pPr marL="0" indent="0">
              <a:buFont typeface="Arial"/>
              <a:buNone/>
            </a:pPr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484304" y="2939124"/>
            <a:ext cx="10018713" cy="647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Objetivo Final: Nexo</a:t>
            </a:r>
          </a:p>
          <a:p>
            <a:pPr marL="0" indent="0">
              <a:buFont typeface="Arial"/>
              <a:buNone/>
            </a:pPr>
            <a:endParaRPr lang="es-E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1435859" y="5274008"/>
            <a:ext cx="10018713" cy="1645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Objetivos Opcionales</a:t>
            </a:r>
          </a:p>
          <a:p>
            <a:pPr lvl="1"/>
            <a:r>
              <a:rPr lang="es-ES" dirty="0" smtClean="0"/>
              <a:t>Dragones</a:t>
            </a:r>
          </a:p>
          <a:p>
            <a:pPr lvl="1"/>
            <a:r>
              <a:rPr lang="es-ES" dirty="0" smtClean="0"/>
              <a:t>Barones</a:t>
            </a:r>
          </a:p>
          <a:p>
            <a:pPr lvl="1"/>
            <a:r>
              <a:rPr lang="es-ES" dirty="0" smtClean="0"/>
              <a:t>Heraldo</a:t>
            </a:r>
          </a:p>
          <a:p>
            <a:pPr marL="0" indent="0">
              <a:buFont typeface="Arial"/>
              <a:buNone/>
            </a:pPr>
            <a:endParaRPr lang="es-ES" dirty="0"/>
          </a:p>
        </p:txBody>
      </p:sp>
      <p:pic>
        <p:nvPicPr>
          <p:cNvPr id="2050" name="Picture 2" descr="Image result for league of legends ma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006" y="2952750"/>
            <a:ext cx="3584121" cy="255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echa derecha 6"/>
          <p:cNvSpPr/>
          <p:nvPr/>
        </p:nvSpPr>
        <p:spPr>
          <a:xfrm>
            <a:off x="4965088" y="2879839"/>
            <a:ext cx="736979" cy="323592"/>
          </a:xfrm>
          <a:prstGeom prst="rightArrow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sp>
        <p:nvSpPr>
          <p:cNvPr id="13" name="Flecha derecha 12"/>
          <p:cNvSpPr/>
          <p:nvPr/>
        </p:nvSpPr>
        <p:spPr>
          <a:xfrm>
            <a:off x="4965088" y="4382571"/>
            <a:ext cx="736979" cy="32359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sp>
        <p:nvSpPr>
          <p:cNvPr id="14" name="Flecha derecha 13"/>
          <p:cNvSpPr/>
          <p:nvPr/>
        </p:nvSpPr>
        <p:spPr>
          <a:xfrm>
            <a:off x="4965088" y="3991438"/>
            <a:ext cx="736979" cy="323592"/>
          </a:xfrm>
          <a:prstGeom prst="right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91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314754" y="437143"/>
            <a:ext cx="10018713" cy="1752599"/>
          </a:xfrm>
        </p:spPr>
        <p:txBody>
          <a:bodyPr/>
          <a:lstStyle/>
          <a:p>
            <a:r>
              <a:rPr lang="es-ES" b="1" dirty="0" smtClean="0"/>
              <a:t>Algoritmos Semi-Supervisados</a:t>
            </a:r>
            <a:endParaRPr lang="es-ES" b="1" dirty="0"/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1020699" y="2254713"/>
            <a:ext cx="10018713" cy="833154"/>
          </a:xfrm>
        </p:spPr>
        <p:txBody>
          <a:bodyPr/>
          <a:lstStyle/>
          <a:p>
            <a:r>
              <a:rPr lang="es-ES" dirty="0" smtClean="0"/>
              <a:t>Algunos datos previamente etiquetados</a:t>
            </a:r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020699" y="2894842"/>
            <a:ext cx="7984022" cy="833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Train (Etiquetados) / Test (No Etiquetados)</a:t>
            </a:r>
            <a:endParaRPr lang="es-E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7146324" y="4691092"/>
            <a:ext cx="5098158" cy="1818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SVM</a:t>
            </a:r>
          </a:p>
          <a:p>
            <a:r>
              <a:rPr lang="es-ES" dirty="0" smtClean="0"/>
              <a:t>Árboles de decisión (Random </a:t>
            </a:r>
            <a:r>
              <a:rPr lang="es-ES" dirty="0" err="1" smtClean="0"/>
              <a:t>Forest</a:t>
            </a:r>
            <a:r>
              <a:rPr lang="es-ES" dirty="0" smtClean="0"/>
              <a:t>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4402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060417" y="459722"/>
            <a:ext cx="10018713" cy="1752599"/>
          </a:xfrm>
        </p:spPr>
        <p:txBody>
          <a:bodyPr/>
          <a:lstStyle/>
          <a:p>
            <a:r>
              <a:rPr lang="es-ES" b="1" dirty="0" smtClean="0"/>
              <a:t>Algoritmos No Supervisados</a:t>
            </a:r>
            <a:endParaRPr lang="es-ES" b="1" dirty="0"/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945361" y="2652617"/>
            <a:ext cx="10018713" cy="833154"/>
          </a:xfrm>
        </p:spPr>
        <p:txBody>
          <a:bodyPr/>
          <a:lstStyle/>
          <a:p>
            <a:r>
              <a:rPr lang="es-ES" dirty="0" smtClean="0"/>
              <a:t>Ningún dato etiquetado</a:t>
            </a:r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945361" y="3328324"/>
            <a:ext cx="6269595" cy="833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Extraen características y aprenden relaciones</a:t>
            </a:r>
            <a:endParaRPr lang="es-E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7243214" y="4161478"/>
            <a:ext cx="5098158" cy="1818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Minería de Reglas (RIPPER)</a:t>
            </a:r>
          </a:p>
          <a:p>
            <a:r>
              <a:rPr lang="es-ES" dirty="0" smtClean="0"/>
              <a:t>K-Means</a:t>
            </a:r>
          </a:p>
          <a:p>
            <a:r>
              <a:rPr lang="es-ES" dirty="0" err="1" smtClean="0"/>
              <a:t>Dendrogramas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4482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63605" y="452091"/>
            <a:ext cx="10018713" cy="1752599"/>
          </a:xfrm>
        </p:spPr>
        <p:txBody>
          <a:bodyPr/>
          <a:lstStyle/>
          <a:p>
            <a:r>
              <a:rPr lang="es-ES" b="1" dirty="0" smtClean="0"/>
              <a:t>K-Means</a:t>
            </a:r>
            <a:endParaRPr lang="es-ES" b="1" dirty="0"/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1237036" y="2791078"/>
            <a:ext cx="4722710" cy="3124201"/>
          </a:xfrm>
        </p:spPr>
        <p:txBody>
          <a:bodyPr/>
          <a:lstStyle/>
          <a:p>
            <a:r>
              <a:rPr lang="es-ES" dirty="0" smtClean="0"/>
              <a:t>Elección de centroides</a:t>
            </a:r>
          </a:p>
          <a:p>
            <a:endParaRPr lang="es-ES" dirty="0"/>
          </a:p>
          <a:p>
            <a:r>
              <a:rPr lang="es-ES" dirty="0" smtClean="0"/>
              <a:t>Problemas con outliers</a:t>
            </a:r>
          </a:p>
          <a:p>
            <a:endParaRPr lang="es-ES" dirty="0"/>
          </a:p>
          <a:p>
            <a:r>
              <a:rPr lang="es-ES" dirty="0" smtClean="0"/>
              <a:t>Objetivo: Reducción del SSE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660" y="2121678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120973" y="476630"/>
            <a:ext cx="10018713" cy="1752599"/>
          </a:xfrm>
        </p:spPr>
        <p:txBody>
          <a:bodyPr/>
          <a:lstStyle/>
          <a:p>
            <a:r>
              <a:rPr lang="es-ES" b="1" dirty="0" smtClean="0"/>
              <a:t>Algoritmos Aprendizaje por Refuerzo</a:t>
            </a:r>
            <a:endParaRPr lang="es-ES" b="1" dirty="0"/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1038866" y="2788114"/>
            <a:ext cx="10018713" cy="833154"/>
          </a:xfrm>
        </p:spPr>
        <p:txBody>
          <a:bodyPr/>
          <a:lstStyle/>
          <a:p>
            <a:r>
              <a:rPr lang="es-ES" dirty="0" err="1" smtClean="0"/>
              <a:t>Feedback</a:t>
            </a:r>
            <a:r>
              <a:rPr lang="es-ES" dirty="0" smtClean="0"/>
              <a:t> hacia la mejor solución</a:t>
            </a:r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038866" y="3398721"/>
            <a:ext cx="6269595" cy="833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Economía de fichas</a:t>
            </a:r>
            <a:endParaRPr lang="es-E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7733720" y="4373425"/>
            <a:ext cx="3323859" cy="1818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Q-Learning</a:t>
            </a:r>
          </a:p>
          <a:p>
            <a:r>
              <a:rPr lang="es-ES" dirty="0" smtClean="0"/>
              <a:t>Temporal </a:t>
            </a:r>
            <a:r>
              <a:rPr lang="es-ES" dirty="0" err="1" smtClean="0"/>
              <a:t>Difference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8290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090696" y="507413"/>
            <a:ext cx="10018713" cy="1752599"/>
          </a:xfrm>
        </p:spPr>
        <p:txBody>
          <a:bodyPr/>
          <a:lstStyle/>
          <a:p>
            <a:r>
              <a:rPr lang="es-ES" b="1" dirty="0" smtClean="0"/>
              <a:t>Redes Neuronales &amp; Deep Learning</a:t>
            </a:r>
            <a:endParaRPr lang="es-ES" b="1" dirty="0"/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957471" y="2298869"/>
            <a:ext cx="10018713" cy="833154"/>
          </a:xfrm>
        </p:spPr>
        <p:txBody>
          <a:bodyPr/>
          <a:lstStyle/>
          <a:p>
            <a:r>
              <a:rPr lang="es-ES" dirty="0" smtClean="0"/>
              <a:t>Parecidas a redes neuronales humanas al principio</a:t>
            </a:r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957471" y="3140600"/>
            <a:ext cx="7490131" cy="833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Diferencia en función y número de capas ocultas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807" y="4234147"/>
            <a:ext cx="6170783" cy="228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0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7978" y="460228"/>
            <a:ext cx="10018713" cy="1752599"/>
          </a:xfrm>
        </p:spPr>
        <p:txBody>
          <a:bodyPr/>
          <a:lstStyle/>
          <a:p>
            <a:r>
              <a:rPr lang="es-ES" b="1" dirty="0" smtClean="0"/>
              <a:t>Resultados Finales</a:t>
            </a:r>
            <a:endParaRPr lang="es-ES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352354" y="3410855"/>
            <a:ext cx="539289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174" y="2621384"/>
            <a:ext cx="6952814" cy="368858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65" y="2415492"/>
            <a:ext cx="4380339" cy="400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2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4645" y="548311"/>
            <a:ext cx="10018713" cy="1752599"/>
          </a:xfrm>
        </p:spPr>
        <p:txBody>
          <a:bodyPr/>
          <a:lstStyle/>
          <a:p>
            <a:r>
              <a:rPr lang="es-ES" b="1" dirty="0" smtClean="0"/>
              <a:t>También en este trabajo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3565" y="2854532"/>
            <a:ext cx="10018713" cy="3124201"/>
          </a:xfrm>
        </p:spPr>
        <p:txBody>
          <a:bodyPr/>
          <a:lstStyle/>
          <a:p>
            <a:r>
              <a:rPr lang="es-ES" dirty="0"/>
              <a:t>Creación de </a:t>
            </a:r>
            <a:r>
              <a:rPr lang="es-ES" b="1" dirty="0"/>
              <a:t>API </a:t>
            </a:r>
            <a:r>
              <a:rPr lang="es-ES" b="1" dirty="0" err="1"/>
              <a:t>Rest</a:t>
            </a:r>
            <a:r>
              <a:rPr lang="es-ES" b="1" dirty="0"/>
              <a:t> con NodeJS </a:t>
            </a:r>
            <a:r>
              <a:rPr lang="es-ES" b="1" dirty="0" smtClean="0"/>
              <a:t>y Express</a:t>
            </a:r>
          </a:p>
          <a:p>
            <a:r>
              <a:rPr lang="es-ES" dirty="0" smtClean="0"/>
              <a:t>Creación de </a:t>
            </a:r>
            <a:r>
              <a:rPr lang="es-ES" b="1" dirty="0" smtClean="0"/>
              <a:t>Base de Datos </a:t>
            </a:r>
            <a:r>
              <a:rPr lang="es-ES" b="1" dirty="0" err="1" smtClean="0"/>
              <a:t>NoSQL</a:t>
            </a:r>
            <a:r>
              <a:rPr lang="es-ES" b="1" dirty="0" smtClean="0"/>
              <a:t> MongoDB</a:t>
            </a:r>
          </a:p>
          <a:p>
            <a:r>
              <a:rPr lang="es-ES" b="1" dirty="0" smtClean="0"/>
              <a:t>Conexión del sistema a </a:t>
            </a:r>
            <a:r>
              <a:rPr lang="es-ES" b="1" dirty="0" err="1" smtClean="0"/>
              <a:t>Python</a:t>
            </a:r>
            <a:endParaRPr lang="es-ES" b="1" dirty="0" smtClean="0"/>
          </a:p>
          <a:p>
            <a:endParaRPr lang="es-ES" dirty="0"/>
          </a:p>
          <a:p>
            <a:r>
              <a:rPr lang="es-ES" dirty="0" smtClean="0"/>
              <a:t>Lenguajes de Programación usados: </a:t>
            </a:r>
            <a:r>
              <a:rPr lang="es-ES" b="1" dirty="0" smtClean="0"/>
              <a:t>Python3 y R</a:t>
            </a:r>
            <a:endParaRPr lang="es-ES" b="1" dirty="0"/>
          </a:p>
          <a:p>
            <a:endParaRPr lang="es-ES" dirty="0"/>
          </a:p>
        </p:txBody>
      </p:sp>
      <p:pic>
        <p:nvPicPr>
          <p:cNvPr id="4098" name="Picture 2" descr="Image result for nodej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137" y="2378557"/>
            <a:ext cx="2205489" cy="135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mongod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1734" y="2561225"/>
            <a:ext cx="2603247" cy="70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python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869" y="407373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 result for 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9586" y="4128169"/>
            <a:ext cx="1487544" cy="148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60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1622" y="405727"/>
            <a:ext cx="10018713" cy="1752599"/>
          </a:xfrm>
        </p:spPr>
        <p:txBody>
          <a:bodyPr/>
          <a:lstStyle/>
          <a:p>
            <a:r>
              <a:rPr lang="es-ES" b="1" dirty="0" smtClean="0"/>
              <a:t>Metodología de Trabajo</a:t>
            </a:r>
            <a:endParaRPr lang="es-ES" b="1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48117" y="2764628"/>
            <a:ext cx="7381812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Uso de </a:t>
            </a:r>
            <a:r>
              <a:rPr lang="es-ES" b="1" dirty="0" smtClean="0"/>
              <a:t>GitHub </a:t>
            </a:r>
            <a:r>
              <a:rPr lang="es-ES" b="1" dirty="0" err="1" smtClean="0"/>
              <a:t>Boards</a:t>
            </a:r>
            <a:r>
              <a:rPr lang="es-ES" b="1" dirty="0" smtClean="0"/>
              <a:t> </a:t>
            </a:r>
            <a:r>
              <a:rPr lang="es-ES" dirty="0" smtClean="0"/>
              <a:t>para control del proyecto (Tabla Kanban)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 smtClean="0"/>
          </a:p>
          <a:p>
            <a:r>
              <a:rPr lang="es-ES" dirty="0" smtClean="0"/>
              <a:t>Uso de </a:t>
            </a:r>
            <a:r>
              <a:rPr lang="es-ES" b="1" dirty="0" smtClean="0"/>
              <a:t>GitHub</a:t>
            </a:r>
            <a:r>
              <a:rPr lang="es-ES" dirty="0" smtClean="0"/>
              <a:t> para control de versiones (VCS)</a:t>
            </a:r>
          </a:p>
        </p:txBody>
      </p:sp>
      <p:pic>
        <p:nvPicPr>
          <p:cNvPr id="5122" name="Picture 2" descr="Image result for githu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5551" y="4490230"/>
            <a:ext cx="2150896" cy="215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github boar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193" y="2284737"/>
            <a:ext cx="3692161" cy="207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53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6701" y="472339"/>
            <a:ext cx="10018713" cy="1752599"/>
          </a:xfrm>
        </p:spPr>
        <p:txBody>
          <a:bodyPr/>
          <a:lstStyle/>
          <a:p>
            <a:r>
              <a:rPr lang="es-ES" b="1" dirty="0" smtClean="0"/>
              <a:t>Conclusiones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11289" y="2697278"/>
            <a:ext cx="9743508" cy="3124201"/>
          </a:xfrm>
        </p:spPr>
        <p:txBody>
          <a:bodyPr>
            <a:normAutofit/>
          </a:bodyPr>
          <a:lstStyle/>
          <a:p>
            <a:r>
              <a:rPr lang="es-ES" b="1" dirty="0" smtClean="0"/>
              <a:t>Es posible obtener las partidas</a:t>
            </a:r>
          </a:p>
          <a:p>
            <a:pPr lvl="1"/>
            <a:r>
              <a:rPr lang="es-ES" dirty="0" smtClean="0"/>
              <a:t>Business </a:t>
            </a:r>
            <a:r>
              <a:rPr lang="es-ES" dirty="0" err="1" smtClean="0"/>
              <a:t>Understanding</a:t>
            </a:r>
            <a:endParaRPr lang="es-ES" dirty="0" smtClean="0"/>
          </a:p>
          <a:p>
            <a:pPr lvl="1"/>
            <a:r>
              <a:rPr lang="es-ES" dirty="0" smtClean="0"/>
              <a:t>Los datos son ciertamente predictivos</a:t>
            </a:r>
          </a:p>
          <a:p>
            <a:pPr lvl="1"/>
            <a:endParaRPr lang="es-ES" dirty="0"/>
          </a:p>
          <a:p>
            <a:r>
              <a:rPr lang="es-ES" b="1" dirty="0" smtClean="0"/>
              <a:t>Deep Learning </a:t>
            </a:r>
            <a:r>
              <a:rPr lang="es-ES" dirty="0" smtClean="0"/>
              <a:t>multicapa = Buen trabajo</a:t>
            </a:r>
            <a:endParaRPr lang="es-ES" b="1" dirty="0" smtClean="0"/>
          </a:p>
          <a:p>
            <a:r>
              <a:rPr lang="es-ES" b="1" dirty="0" smtClean="0"/>
              <a:t>Más observaciones y balanceadas: </a:t>
            </a:r>
            <a:r>
              <a:rPr lang="es-ES" dirty="0" smtClean="0"/>
              <a:t>El resultado tiende a ser mejor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9550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80703" y="391447"/>
            <a:ext cx="10018713" cy="1752599"/>
          </a:xfrm>
        </p:spPr>
        <p:txBody>
          <a:bodyPr/>
          <a:lstStyle/>
          <a:p>
            <a:r>
              <a:rPr lang="es-ES" b="1" dirty="0" smtClean="0"/>
              <a:t>League of Legends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94599" y="3410636"/>
            <a:ext cx="10018713" cy="704851"/>
          </a:xfrm>
        </p:spPr>
        <p:txBody>
          <a:bodyPr/>
          <a:lstStyle/>
          <a:p>
            <a:r>
              <a:rPr lang="es-ES" dirty="0" smtClean="0"/>
              <a:t> Variables </a:t>
            </a:r>
            <a:r>
              <a:rPr lang="es-ES" dirty="0" smtClean="0"/>
              <a:t>del problema</a:t>
            </a:r>
            <a:endParaRPr lang="es-ES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1294598" y="4115487"/>
            <a:ext cx="10018713" cy="704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Dos equipos de 5 jugadores</a:t>
            </a:r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1294598" y="4820338"/>
            <a:ext cx="10018713" cy="704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Campeones, </a:t>
            </a:r>
            <a:r>
              <a:rPr lang="es-ES" dirty="0" err="1" smtClean="0"/>
              <a:t>spells</a:t>
            </a:r>
            <a:r>
              <a:rPr lang="es-ES" dirty="0" smtClean="0"/>
              <a:t>…</a:t>
            </a:r>
          </a:p>
        </p:txBody>
      </p:sp>
      <p:pic>
        <p:nvPicPr>
          <p:cNvPr id="3074" name="Picture 2" descr="Image result for league of legends cham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613" y="2603566"/>
            <a:ext cx="4629145" cy="332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1294597" y="2753410"/>
            <a:ext cx="10018713" cy="704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Partidas </a:t>
            </a:r>
            <a:r>
              <a:rPr lang="es-ES" dirty="0" err="1" smtClean="0"/>
              <a:t>Ranked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6327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94874" y="442912"/>
            <a:ext cx="10018713" cy="1752599"/>
          </a:xfrm>
        </p:spPr>
        <p:txBody>
          <a:bodyPr/>
          <a:lstStyle/>
          <a:p>
            <a:r>
              <a:rPr lang="es-ES" b="1" dirty="0" smtClean="0"/>
              <a:t>Data Science</a:t>
            </a:r>
            <a:endParaRPr lang="es-ES" b="1" dirty="0"/>
          </a:p>
        </p:txBody>
      </p:sp>
      <p:pic>
        <p:nvPicPr>
          <p:cNvPr id="4098" name="Picture 2" descr="Image result for data science vs big d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425" y="2317749"/>
            <a:ext cx="70866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artificial intelligence vs machine learning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148" y="2317749"/>
            <a:ext cx="9353336" cy="393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52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7258" y="445828"/>
            <a:ext cx="10018713" cy="1752599"/>
          </a:xfrm>
        </p:spPr>
        <p:txBody>
          <a:bodyPr/>
          <a:lstStyle/>
          <a:p>
            <a:r>
              <a:rPr lang="es-ES" b="1" dirty="0" smtClean="0"/>
              <a:t>Preparación de los Datos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770912" y="2037495"/>
            <a:ext cx="10018713" cy="1488744"/>
          </a:xfrm>
        </p:spPr>
        <p:txBody>
          <a:bodyPr>
            <a:normAutofit/>
          </a:bodyPr>
          <a:lstStyle/>
          <a:p>
            <a:r>
              <a:rPr lang="es-ES" dirty="0" smtClean="0"/>
              <a:t>Obtención de los datos </a:t>
            </a:r>
          </a:p>
          <a:p>
            <a:pPr lvl="1"/>
            <a:r>
              <a:rPr lang="es-ES" dirty="0" smtClean="0"/>
              <a:t>Tipos</a:t>
            </a:r>
          </a:p>
          <a:p>
            <a:pPr lvl="1"/>
            <a:r>
              <a:rPr lang="es-ES" dirty="0" smtClean="0"/>
              <a:t>Calidad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1770911" y="3311854"/>
            <a:ext cx="10018713" cy="7449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Limpieza</a:t>
            </a:r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770913" y="4056795"/>
            <a:ext cx="10018713" cy="25009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Técnicas matemáticas</a:t>
            </a:r>
          </a:p>
          <a:p>
            <a:pPr lvl="1"/>
            <a:r>
              <a:rPr lang="es-ES" dirty="0" smtClean="0"/>
              <a:t>PCA + </a:t>
            </a:r>
            <a:r>
              <a:rPr lang="es-ES" dirty="0" err="1" smtClean="0"/>
              <a:t>CentScale</a:t>
            </a:r>
            <a:endParaRPr lang="es-ES" dirty="0" smtClean="0"/>
          </a:p>
          <a:p>
            <a:pPr lvl="1"/>
            <a:r>
              <a:rPr lang="es-ES" dirty="0" smtClean="0"/>
              <a:t>Creación de características</a:t>
            </a:r>
          </a:p>
          <a:p>
            <a:pPr lvl="1"/>
            <a:r>
              <a:rPr lang="es-ES" dirty="0" smtClean="0"/>
              <a:t>Discretización y binarios</a:t>
            </a:r>
          </a:p>
          <a:p>
            <a:pPr lvl="1"/>
            <a:r>
              <a:rPr lang="es-ES" dirty="0" smtClean="0"/>
              <a:t>Transformaciones matemáticas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6492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-59652" y="417839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b="1" dirty="0" smtClean="0"/>
              <a:t>PCA</a:t>
            </a:r>
            <a:endParaRPr lang="es-ES" b="1" dirty="0"/>
          </a:p>
        </p:txBody>
      </p:sp>
      <p:pic>
        <p:nvPicPr>
          <p:cNvPr id="5124" name="Picture 4" descr="Image result for PCA 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" t="1410" r="1781" b="2343"/>
          <a:stretch/>
        </p:blipFill>
        <p:spPr bwMode="auto">
          <a:xfrm>
            <a:off x="6897596" y="2020706"/>
            <a:ext cx="4853931" cy="46666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532" y="2020706"/>
            <a:ext cx="4677969" cy="46626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851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87257" y="369394"/>
            <a:ext cx="10018713" cy="1752599"/>
          </a:xfrm>
        </p:spPr>
        <p:txBody>
          <a:bodyPr/>
          <a:lstStyle/>
          <a:p>
            <a:r>
              <a:rPr lang="es-ES" b="1" dirty="0" smtClean="0"/>
              <a:t>Exploración de los Datos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29809" y="2733611"/>
            <a:ext cx="10018713" cy="3124201"/>
          </a:xfrm>
        </p:spPr>
        <p:txBody>
          <a:bodyPr/>
          <a:lstStyle/>
          <a:p>
            <a:r>
              <a:rPr lang="es-ES" dirty="0" smtClean="0"/>
              <a:t>Métodos estadísticos + visualización</a:t>
            </a:r>
          </a:p>
          <a:p>
            <a:endParaRPr lang="es-ES" dirty="0"/>
          </a:p>
          <a:p>
            <a:r>
              <a:rPr lang="es-ES" dirty="0" smtClean="0"/>
              <a:t>John </a:t>
            </a:r>
            <a:r>
              <a:rPr lang="es-ES" dirty="0" err="1" smtClean="0"/>
              <a:t>Turkey</a:t>
            </a:r>
            <a:endParaRPr lang="es-ES" dirty="0" smtClean="0"/>
          </a:p>
          <a:p>
            <a:endParaRPr lang="es-ES" dirty="0"/>
          </a:p>
          <a:p>
            <a:r>
              <a:rPr lang="es-ES" dirty="0" smtClean="0"/>
              <a:t>Patrones, relaciones, outliers, inconsistencias</a:t>
            </a:r>
            <a:endParaRPr lang="es-ES" dirty="0"/>
          </a:p>
        </p:txBody>
      </p:sp>
      <p:pic>
        <p:nvPicPr>
          <p:cNvPr id="2050" name="Picture 2" descr="Image result for exploracion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233" y="2851287"/>
            <a:ext cx="3101397" cy="310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58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81202" y="418982"/>
            <a:ext cx="10018713" cy="1752599"/>
          </a:xfrm>
        </p:spPr>
        <p:txBody>
          <a:bodyPr/>
          <a:lstStyle/>
          <a:p>
            <a:r>
              <a:rPr lang="es-ES" b="1" dirty="0" smtClean="0"/>
              <a:t>Exploración en este Proyecto</a:t>
            </a:r>
            <a:endParaRPr lang="es-ES" b="1" dirty="0"/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909025" y="2107654"/>
            <a:ext cx="10018713" cy="827099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Algunos resultados obtenidos son…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406"/>
          <a:stretch/>
        </p:blipFill>
        <p:spPr>
          <a:xfrm>
            <a:off x="2363337" y="3460234"/>
            <a:ext cx="2985688" cy="2992938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2758080" y="2867039"/>
            <a:ext cx="219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/>
              <a:t>WordCloud</a:t>
            </a:r>
            <a:r>
              <a:rPr lang="es-ES" b="1" dirty="0" smtClean="0"/>
              <a:t> </a:t>
            </a:r>
            <a:r>
              <a:rPr lang="es-ES" b="1" dirty="0" err="1" smtClean="0"/>
              <a:t>Picks</a:t>
            </a:r>
            <a:endParaRPr lang="es-ES" b="1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437" y="3460234"/>
            <a:ext cx="2990635" cy="2992938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8913147" y="2791676"/>
            <a:ext cx="219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/>
              <a:t>WordCloud</a:t>
            </a:r>
            <a:r>
              <a:rPr lang="es-ES" b="1" dirty="0" smtClean="0"/>
              <a:t> </a:t>
            </a:r>
            <a:r>
              <a:rPr lang="es-ES" b="1" dirty="0" err="1" smtClean="0"/>
              <a:t>Bans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41092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89048" y="408739"/>
            <a:ext cx="10018713" cy="1752599"/>
          </a:xfrm>
        </p:spPr>
        <p:txBody>
          <a:bodyPr/>
          <a:lstStyle/>
          <a:p>
            <a:r>
              <a:rPr lang="es-ES" b="1" dirty="0" smtClean="0"/>
              <a:t>Exploración en este Proyecto</a:t>
            </a:r>
            <a:endParaRPr lang="es-ES" b="1" dirty="0"/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929811" y="2057892"/>
            <a:ext cx="10018713" cy="827099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Algunos resultados obtenidos son…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94" y="3190284"/>
            <a:ext cx="4995081" cy="333005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405" y="3190284"/>
            <a:ext cx="4995082" cy="333005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3436524" y="2713039"/>
            <a:ext cx="25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Torres T1</a:t>
            </a:r>
            <a:endParaRPr lang="es-ES" b="1" dirty="0"/>
          </a:p>
        </p:txBody>
      </p:sp>
      <p:sp>
        <p:nvSpPr>
          <p:cNvPr id="14" name="CuadroTexto 13"/>
          <p:cNvSpPr txBox="1"/>
          <p:nvPr/>
        </p:nvSpPr>
        <p:spPr>
          <a:xfrm>
            <a:off x="8932429" y="2700325"/>
            <a:ext cx="25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Torres T2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277807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ín">
  <a:themeElements>
    <a:clrScheme name="Berlí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í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í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TM04033917[[fn=Berlín]]</Template>
  <TotalTime>1375</TotalTime>
  <Words>514</Words>
  <Application>Microsoft Office PowerPoint</Application>
  <PresentationFormat>Panorámica</PresentationFormat>
  <Paragraphs>140</Paragraphs>
  <Slides>28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1" baseType="lpstr">
      <vt:lpstr>Arial</vt:lpstr>
      <vt:lpstr>Trebuchet MS</vt:lpstr>
      <vt:lpstr>Berlín</vt:lpstr>
      <vt:lpstr>Presentación de PowerPoint</vt:lpstr>
      <vt:lpstr>League of Legends</vt:lpstr>
      <vt:lpstr>League of Legends</vt:lpstr>
      <vt:lpstr>Data Science</vt:lpstr>
      <vt:lpstr>Preparación de los Datos</vt:lpstr>
      <vt:lpstr>Presentación de PowerPoint</vt:lpstr>
      <vt:lpstr>Exploración de los Datos</vt:lpstr>
      <vt:lpstr>Exploración en este Proyecto</vt:lpstr>
      <vt:lpstr>Exploración en este Proyecto</vt:lpstr>
      <vt:lpstr>Exploración en este Proyecto</vt:lpstr>
      <vt:lpstr>Exploración en este Proyecto</vt:lpstr>
      <vt:lpstr>Machine Learning</vt:lpstr>
      <vt:lpstr>Problemas en ML</vt:lpstr>
      <vt:lpstr>Algoritmos de Machine Learning</vt:lpstr>
      <vt:lpstr>Algoritmos Supervisados</vt:lpstr>
      <vt:lpstr>KNN</vt:lpstr>
      <vt:lpstr>SVM</vt:lpstr>
      <vt:lpstr>Árboles de Decisión (Random Forest)</vt:lpstr>
      <vt:lpstr>Algoritmos de Boosting</vt:lpstr>
      <vt:lpstr>Algoritmos Semi-Supervisados</vt:lpstr>
      <vt:lpstr>Algoritmos No Supervisados</vt:lpstr>
      <vt:lpstr>K-Means</vt:lpstr>
      <vt:lpstr>Algoritmos Aprendizaje por Refuerzo</vt:lpstr>
      <vt:lpstr>Redes Neuronales &amp; Deep Learning</vt:lpstr>
      <vt:lpstr>Resultados Finales</vt:lpstr>
      <vt:lpstr>También en este trabajo</vt:lpstr>
      <vt:lpstr>Metodología de Trabajo</vt:lpstr>
      <vt:lpstr>Conclusiones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De Andrés</dc:creator>
  <cp:lastModifiedBy>Jorge De Andrés</cp:lastModifiedBy>
  <cp:revision>84</cp:revision>
  <dcterms:created xsi:type="dcterms:W3CDTF">2019-05-19T17:33:34Z</dcterms:created>
  <dcterms:modified xsi:type="dcterms:W3CDTF">2019-06-26T16:08:17Z</dcterms:modified>
</cp:coreProperties>
</file>